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68" r:id="rId2"/>
    <p:sldId id="261" r:id="rId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6" d="100"/>
          <a:sy n="86" d="100"/>
        </p:scale>
        <p:origin x="514" y="67"/>
      </p:cViewPr>
      <p:guideLst>
        <p:guide orient="horz" pos="912"/>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8" tIns="48325" rIns="96648" bIns="48325"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8" tIns="48325" rIns="96648" bIns="48325" rtlCol="0"/>
          <a:lstStyle>
            <a:lvl1pPr algn="r">
              <a:defRPr sz="1300"/>
            </a:lvl1pPr>
          </a:lstStyle>
          <a:p>
            <a:fld id="{9BA5FB16-A496-4079-92DF-340C34A50F93}" type="datetimeFigureOut">
              <a:rPr lang="en-US" smtClean="0"/>
              <a:t>3/23/2021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8" tIns="48325" rIns="96648" bIns="48325"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8" tIns="48325" rIns="96648" bIns="48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8" tIns="48325" rIns="96648" bIns="4832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8" tIns="48325" rIns="96648" bIns="48325" rtlCol="0" anchor="b"/>
          <a:lstStyle>
            <a:lvl1pPr algn="r">
              <a:defRPr sz="1300"/>
            </a:lvl1pPr>
          </a:lstStyle>
          <a:p>
            <a:fld id="{C6E1B604-84C7-4ED4-874A-1537AFEF543E}" type="slidenum">
              <a:rPr lang="en-US" smtClean="0"/>
              <a:t>‹#›</a:t>
            </a:fld>
            <a:endParaRPr lang="en-US"/>
          </a:p>
        </p:txBody>
      </p:sp>
    </p:spTree>
    <p:extLst>
      <p:ext uri="{BB962C8B-B14F-4D97-AF65-F5344CB8AC3E}">
        <p14:creationId xmlns:p14="http://schemas.microsoft.com/office/powerpoint/2010/main" val="28359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39CEDC-81DF-49EC-AD9F-EB96881A063B}"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3BBE0-1132-48B2-9F16-3EB347A8F667}" type="slidenum">
              <a:rPr lang="en-US" smtClean="0"/>
              <a:t>‹#›</a:t>
            </a:fld>
            <a:endParaRPr lang="en-US"/>
          </a:p>
        </p:txBody>
      </p:sp>
    </p:spTree>
    <p:extLst>
      <p:ext uri="{BB962C8B-B14F-4D97-AF65-F5344CB8AC3E}">
        <p14:creationId xmlns:p14="http://schemas.microsoft.com/office/powerpoint/2010/main" val="253306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39CEDC-81DF-49EC-AD9F-EB96881A063B}"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3BBE0-1132-48B2-9F16-3EB347A8F667}" type="slidenum">
              <a:rPr lang="en-US" smtClean="0"/>
              <a:t>‹#›</a:t>
            </a:fld>
            <a:endParaRPr lang="en-US"/>
          </a:p>
        </p:txBody>
      </p:sp>
    </p:spTree>
    <p:extLst>
      <p:ext uri="{BB962C8B-B14F-4D97-AF65-F5344CB8AC3E}">
        <p14:creationId xmlns:p14="http://schemas.microsoft.com/office/powerpoint/2010/main" val="2508087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39CEDC-81DF-49EC-AD9F-EB96881A063B}"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3BBE0-1132-48B2-9F16-3EB347A8F667}" type="slidenum">
              <a:rPr lang="en-US" smtClean="0"/>
              <a:t>‹#›</a:t>
            </a:fld>
            <a:endParaRPr lang="en-US"/>
          </a:p>
        </p:txBody>
      </p:sp>
    </p:spTree>
    <p:extLst>
      <p:ext uri="{BB962C8B-B14F-4D97-AF65-F5344CB8AC3E}">
        <p14:creationId xmlns:p14="http://schemas.microsoft.com/office/powerpoint/2010/main" val="65618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a:t>
            </a:r>
          </a:p>
        </p:txBody>
      </p:sp>
      <p:sp>
        <p:nvSpPr>
          <p:cNvPr id="5" name="Footer Placeholder 4"/>
          <p:cNvSpPr>
            <a:spLocks noGrp="1"/>
          </p:cNvSpPr>
          <p:nvPr>
            <p:ph type="ftr" sz="quarter" idx="11"/>
          </p:nvPr>
        </p:nvSpPr>
        <p:spPr/>
        <p:txBody>
          <a:bodyPr/>
          <a:lstStyle/>
          <a:p>
            <a:r>
              <a:rPr lang="en-US" dirty="0"/>
              <a:t>China IP Exchange, LLC</a:t>
            </a:r>
          </a:p>
        </p:txBody>
      </p:sp>
      <p:sp>
        <p:nvSpPr>
          <p:cNvPr id="6" name="Slide Number Placeholder 5"/>
          <p:cNvSpPr>
            <a:spLocks noGrp="1"/>
          </p:cNvSpPr>
          <p:nvPr>
            <p:ph type="sldNum" sz="quarter" idx="12"/>
          </p:nvPr>
        </p:nvSpPr>
        <p:spPr/>
        <p:txBody>
          <a:bodyPr/>
          <a:lstStyle/>
          <a:p>
            <a:endParaRPr lang="en-US" dirty="0"/>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25723" y="6298443"/>
            <a:ext cx="1426100" cy="49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39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39CEDC-81DF-49EC-AD9F-EB96881A063B}"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3BBE0-1132-48B2-9F16-3EB347A8F667}" type="slidenum">
              <a:rPr lang="en-US" smtClean="0"/>
              <a:t>‹#›</a:t>
            </a:fld>
            <a:endParaRPr lang="en-US"/>
          </a:p>
        </p:txBody>
      </p:sp>
    </p:spTree>
    <p:extLst>
      <p:ext uri="{BB962C8B-B14F-4D97-AF65-F5344CB8AC3E}">
        <p14:creationId xmlns:p14="http://schemas.microsoft.com/office/powerpoint/2010/main" val="4165834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39CEDC-81DF-49EC-AD9F-EB96881A063B}" type="datetimeFigureOut">
              <a:rPr lang="en-US" smtClean="0"/>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3BBE0-1132-48B2-9F16-3EB347A8F667}" type="slidenum">
              <a:rPr lang="en-US" smtClean="0"/>
              <a:t>‹#›</a:t>
            </a:fld>
            <a:endParaRPr lang="en-US"/>
          </a:p>
        </p:txBody>
      </p:sp>
    </p:spTree>
    <p:extLst>
      <p:ext uri="{BB962C8B-B14F-4D97-AF65-F5344CB8AC3E}">
        <p14:creationId xmlns:p14="http://schemas.microsoft.com/office/powerpoint/2010/main" val="1249791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39CEDC-81DF-49EC-AD9F-EB96881A063B}" type="datetimeFigureOut">
              <a:rPr lang="en-US" smtClean="0"/>
              <a:t>3/23/2021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3BBE0-1132-48B2-9F16-3EB347A8F667}" type="slidenum">
              <a:rPr lang="en-US" smtClean="0"/>
              <a:t>‹#›</a:t>
            </a:fld>
            <a:endParaRPr lang="en-US"/>
          </a:p>
        </p:txBody>
      </p:sp>
    </p:spTree>
    <p:extLst>
      <p:ext uri="{BB962C8B-B14F-4D97-AF65-F5344CB8AC3E}">
        <p14:creationId xmlns:p14="http://schemas.microsoft.com/office/powerpoint/2010/main" val="312255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39CEDC-81DF-49EC-AD9F-EB96881A063B}" type="datetimeFigureOut">
              <a:rPr lang="en-US" smtClean="0"/>
              <a:t>3/23/2021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3BBE0-1132-48B2-9F16-3EB347A8F667}" type="slidenum">
              <a:rPr lang="en-US" smtClean="0"/>
              <a:t>‹#›</a:t>
            </a:fld>
            <a:endParaRPr lang="en-US"/>
          </a:p>
        </p:txBody>
      </p:sp>
    </p:spTree>
    <p:extLst>
      <p:ext uri="{BB962C8B-B14F-4D97-AF65-F5344CB8AC3E}">
        <p14:creationId xmlns:p14="http://schemas.microsoft.com/office/powerpoint/2010/main" val="3498506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39CEDC-81DF-49EC-AD9F-EB96881A063B}" type="datetimeFigureOut">
              <a:rPr lang="en-US" smtClean="0"/>
              <a:t>3/23/2021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3BBE0-1132-48B2-9F16-3EB347A8F667}" type="slidenum">
              <a:rPr lang="en-US" smtClean="0"/>
              <a:t>‹#›</a:t>
            </a:fld>
            <a:endParaRPr lang="en-US"/>
          </a:p>
        </p:txBody>
      </p:sp>
    </p:spTree>
    <p:extLst>
      <p:ext uri="{BB962C8B-B14F-4D97-AF65-F5344CB8AC3E}">
        <p14:creationId xmlns:p14="http://schemas.microsoft.com/office/powerpoint/2010/main" val="221525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39CEDC-81DF-49EC-AD9F-EB96881A063B}" type="datetimeFigureOut">
              <a:rPr lang="en-US" smtClean="0"/>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3BBE0-1132-48B2-9F16-3EB347A8F667}" type="slidenum">
              <a:rPr lang="en-US" smtClean="0"/>
              <a:t>‹#›</a:t>
            </a:fld>
            <a:endParaRPr lang="en-US"/>
          </a:p>
        </p:txBody>
      </p:sp>
    </p:spTree>
    <p:extLst>
      <p:ext uri="{BB962C8B-B14F-4D97-AF65-F5344CB8AC3E}">
        <p14:creationId xmlns:p14="http://schemas.microsoft.com/office/powerpoint/2010/main" val="345811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39CEDC-81DF-49EC-AD9F-EB96881A063B}" type="datetimeFigureOut">
              <a:rPr lang="en-US" smtClean="0"/>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3BBE0-1132-48B2-9F16-3EB347A8F667}" type="slidenum">
              <a:rPr lang="en-US" smtClean="0"/>
              <a:t>‹#›</a:t>
            </a:fld>
            <a:endParaRPr lang="en-US"/>
          </a:p>
        </p:txBody>
      </p:sp>
    </p:spTree>
    <p:extLst>
      <p:ext uri="{BB962C8B-B14F-4D97-AF65-F5344CB8AC3E}">
        <p14:creationId xmlns:p14="http://schemas.microsoft.com/office/powerpoint/2010/main" val="2929490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9CEDC-81DF-49EC-AD9F-EB96881A063B}" type="datetimeFigureOut">
              <a:rPr lang="en-US" smtClean="0"/>
              <a:t>3/23/2021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China IP X-change Confidential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3BBE0-1132-48B2-9F16-3EB347A8F667}" type="slidenum">
              <a:rPr lang="en-US" smtClean="0"/>
              <a:t>‹#›</a:t>
            </a:fld>
            <a:endParaRPr lang="en-US"/>
          </a:p>
        </p:txBody>
      </p:sp>
    </p:spTree>
    <p:extLst>
      <p:ext uri="{BB962C8B-B14F-4D97-AF65-F5344CB8AC3E}">
        <p14:creationId xmlns:p14="http://schemas.microsoft.com/office/powerpoint/2010/main" val="1502307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FD64-0F3B-4C63-B7C6-1CF0175FE62A}"/>
              </a:ext>
            </a:extLst>
          </p:cNvPr>
          <p:cNvSpPr>
            <a:spLocks noGrp="1"/>
          </p:cNvSpPr>
          <p:nvPr>
            <p:ph type="title"/>
          </p:nvPr>
        </p:nvSpPr>
        <p:spPr/>
        <p:txBody>
          <a:bodyPr>
            <a:normAutofit/>
          </a:bodyPr>
          <a:lstStyle/>
          <a:p>
            <a:r>
              <a:rPr lang="en-US" sz="2800" dirty="0"/>
              <a:t>Key Take-aways – Automotive Data</a:t>
            </a:r>
          </a:p>
        </p:txBody>
      </p:sp>
      <p:sp>
        <p:nvSpPr>
          <p:cNvPr id="3" name="Content Placeholder 2">
            <a:extLst>
              <a:ext uri="{FF2B5EF4-FFF2-40B4-BE49-F238E27FC236}">
                <a16:creationId xmlns:a16="http://schemas.microsoft.com/office/drawing/2014/main" id="{E4E546BF-C25A-409D-A7C7-B2749013387B}"/>
              </a:ext>
            </a:extLst>
          </p:cNvPr>
          <p:cNvSpPr>
            <a:spLocks noGrp="1"/>
          </p:cNvSpPr>
          <p:nvPr>
            <p:ph idx="1"/>
          </p:nvPr>
        </p:nvSpPr>
        <p:spPr/>
        <p:txBody>
          <a:bodyPr/>
          <a:lstStyle/>
          <a:p>
            <a:r>
              <a:rPr lang="en-US" dirty="0"/>
              <a:t>Your vehicle already shares data</a:t>
            </a:r>
          </a:p>
          <a:p>
            <a:pPr marL="0" indent="0">
              <a:buNone/>
            </a:pPr>
            <a:endParaRPr lang="en-US" sz="1050" dirty="0"/>
          </a:p>
          <a:p>
            <a:r>
              <a:rPr lang="en-US" dirty="0"/>
              <a:t>That data has </a:t>
            </a:r>
            <a:r>
              <a:rPr lang="en-US" u="sng" dirty="0"/>
              <a:t>significant</a:t>
            </a:r>
            <a:r>
              <a:rPr lang="en-US" dirty="0"/>
              <a:t> value to a variety of parties</a:t>
            </a:r>
          </a:p>
          <a:p>
            <a:endParaRPr lang="en-US" sz="1050" dirty="0"/>
          </a:p>
          <a:p>
            <a:r>
              <a:rPr lang="en-US" dirty="0"/>
              <a:t>V2X will </a:t>
            </a:r>
            <a:r>
              <a:rPr lang="en-US" u="sng" dirty="0"/>
              <a:t>dramatically</a:t>
            </a:r>
            <a:r>
              <a:rPr lang="en-US" dirty="0"/>
              <a:t> increase the amount of vehicle data available</a:t>
            </a:r>
          </a:p>
          <a:p>
            <a:endParaRPr lang="en-US" sz="1050" dirty="0"/>
          </a:p>
          <a:p>
            <a:r>
              <a:rPr lang="en-US" dirty="0"/>
              <a:t>Vehicle makers understand the need to protect the consumer</a:t>
            </a:r>
          </a:p>
        </p:txBody>
      </p:sp>
      <p:cxnSp>
        <p:nvCxnSpPr>
          <p:cNvPr id="4" name="Straight Connector 3">
            <a:extLst>
              <a:ext uri="{FF2B5EF4-FFF2-40B4-BE49-F238E27FC236}">
                <a16:creationId xmlns:a16="http://schemas.microsoft.com/office/drawing/2014/main" id="{EF70D4DE-2F2E-45CA-AAEC-F15B92EDFA66}"/>
              </a:ext>
            </a:extLst>
          </p:cNvPr>
          <p:cNvCxnSpPr/>
          <p:nvPr/>
        </p:nvCxnSpPr>
        <p:spPr>
          <a:xfrm>
            <a:off x="838200" y="1428750"/>
            <a:ext cx="73723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093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327"/>
            <a:ext cx="10515600" cy="1325563"/>
          </a:xfrm>
        </p:spPr>
        <p:txBody>
          <a:bodyPr>
            <a:normAutofit/>
          </a:bodyPr>
          <a:lstStyle/>
          <a:p>
            <a:r>
              <a:rPr lang="en-US" sz="2800" b="1" dirty="0">
                <a:solidFill>
                  <a:srgbClr val="0000FF"/>
                </a:solidFill>
              </a:rPr>
              <a:t>China IP Exchange, LLC</a:t>
            </a:r>
          </a:p>
        </p:txBody>
      </p:sp>
      <p:sp>
        <p:nvSpPr>
          <p:cNvPr id="3" name="Content Placeholder 2"/>
          <p:cNvSpPr>
            <a:spLocks noGrp="1"/>
          </p:cNvSpPr>
          <p:nvPr>
            <p:ph idx="1"/>
          </p:nvPr>
        </p:nvSpPr>
        <p:spPr>
          <a:xfrm>
            <a:off x="709608" y="1392039"/>
            <a:ext cx="8000638" cy="4823023"/>
          </a:xfrm>
        </p:spPr>
        <p:txBody>
          <a:bodyPr>
            <a:normAutofit/>
          </a:bodyPr>
          <a:lstStyle/>
          <a:p>
            <a:pPr marL="0" indent="0">
              <a:buNone/>
            </a:pPr>
            <a:r>
              <a:rPr lang="en-US" dirty="0"/>
              <a:t>Managing Director – John P. Carney</a:t>
            </a:r>
          </a:p>
          <a:p>
            <a:pPr marL="0" indent="0">
              <a:buNone/>
            </a:pPr>
            <a:r>
              <a:rPr lang="en-US" sz="1400" dirty="0"/>
              <a:t>John’s career in the automotive business spans 40 years, with background in finance, sales, marketing, M&amp;A and program management.  He successfully completed four divestitures as a deal director during Delphi </a:t>
            </a:r>
            <a:r>
              <a:rPr lang="en-US" sz="1400" dirty="0" err="1"/>
              <a:t>Automotive’s</a:t>
            </a:r>
            <a:r>
              <a:rPr lang="en-US" sz="1400" dirty="0"/>
              <a:t> 2005 -2009 restructuring effort.  John joined the Delphi (now Aptiv) licensing activity in 2009, where he recently retired as the director of the worldwide licensing and IP monetization efforts.  Since 2013, Under John’s direction, the Licensing and IP monetization team at Delphi/Aptiv has completed over 60 licensing and IP related sale transactions.</a:t>
            </a:r>
          </a:p>
          <a:p>
            <a:pPr marL="0" indent="0">
              <a:buNone/>
            </a:pPr>
            <a:r>
              <a:rPr lang="en-US" sz="1400" dirty="0"/>
              <a:t>John holds a BA in Accounting and an MBA in Finance from Indiana University and is a Certified Licensing Professional.  He is currently the Chair of the Automotive Industry Advisory Board for the Licensing Executive Society International, a professional group serving over 7500 members in 35 countries worldwide.  John has participated in a variety of industry-based panels of technology convergence in the Automotive market.</a:t>
            </a:r>
          </a:p>
          <a:p>
            <a:pPr marL="0" indent="0">
              <a:buNone/>
            </a:pPr>
            <a:r>
              <a:rPr lang="en-US" sz="1400" dirty="0"/>
              <a:t>Contact information:</a:t>
            </a:r>
          </a:p>
          <a:p>
            <a:pPr marL="0" indent="0">
              <a:buNone/>
            </a:pPr>
            <a:r>
              <a:rPr lang="en-US" sz="1200" dirty="0">
                <a:hlinkClick r:id="rId2"/>
              </a:rPr>
              <a:t>john@chinaipxchange.com</a:t>
            </a:r>
            <a:endParaRPr lang="en-US" sz="1200" dirty="0"/>
          </a:p>
          <a:p>
            <a:pPr marL="0" indent="0">
              <a:buNone/>
            </a:pPr>
            <a:r>
              <a:rPr lang="en-US" sz="1200" dirty="0">
                <a:hlinkClick r:id="rId2"/>
              </a:rPr>
              <a:t>www.chinaipxchange.com</a:t>
            </a:r>
            <a:endParaRPr lang="en-US" sz="1200" dirty="0"/>
          </a:p>
          <a:p>
            <a:pPr marL="0" indent="0">
              <a:buNone/>
            </a:pPr>
            <a:r>
              <a:rPr lang="en-US" sz="1200" u="sng" dirty="0">
                <a:solidFill>
                  <a:srgbClr val="0563C1"/>
                </a:solidFill>
                <a:effectLst/>
                <a:ea typeface="Calibri" panose="020F0502020204030204" pitchFamily="34" charset="0"/>
                <a:cs typeface="Times New Roman" panose="02020603050405020304" pitchFamily="18" charset="0"/>
                <a:hlinkClick r:id="rId2"/>
              </a:rPr>
              <a:t>http://linkedin.com/in/john-carney-31022613</a:t>
            </a:r>
            <a:endParaRPr lang="en-US" sz="1200" dirty="0">
              <a:effectLst/>
              <a:ea typeface="Calibri" panose="020F0502020204030204" pitchFamily="34" charset="0"/>
              <a:cs typeface="Times New Roman" panose="02020603050405020304" pitchFamily="18" charset="0"/>
            </a:endParaRPr>
          </a:p>
          <a:p>
            <a:pPr marL="0" indent="0">
              <a:buNone/>
            </a:pPr>
            <a:r>
              <a:rPr lang="en-US" sz="1400" dirty="0"/>
              <a:t>+1-248-561-4795</a:t>
            </a:r>
          </a:p>
          <a:p>
            <a:pPr marL="0" indent="0">
              <a:buNone/>
            </a:pPr>
            <a:endParaRPr lang="en-US" sz="1400" dirty="0"/>
          </a:p>
          <a:p>
            <a:pPr marL="0" indent="0">
              <a:buNone/>
            </a:pPr>
            <a:endParaRPr lang="en-US" sz="1400" dirty="0"/>
          </a:p>
        </p:txBody>
      </p:sp>
      <p:pic>
        <p:nvPicPr>
          <p:cNvPr id="5" name="Picture 4">
            <a:extLst>
              <a:ext uri="{FF2B5EF4-FFF2-40B4-BE49-F238E27FC236}">
                <a16:creationId xmlns:a16="http://schemas.microsoft.com/office/drawing/2014/main" id="{C4028470-7DA0-4B06-A594-9F62FA994434}"/>
              </a:ext>
            </a:extLst>
          </p:cNvPr>
          <p:cNvPicPr>
            <a:picLocks noChangeAspect="1"/>
          </p:cNvPicPr>
          <p:nvPr/>
        </p:nvPicPr>
        <p:blipFill>
          <a:blip r:embed="rId3"/>
          <a:stretch>
            <a:fillRect/>
          </a:stretch>
        </p:blipFill>
        <p:spPr>
          <a:xfrm>
            <a:off x="9215943" y="1813353"/>
            <a:ext cx="1758315" cy="2633663"/>
          </a:xfrm>
          <a:prstGeom prst="rect">
            <a:avLst/>
          </a:prstGeom>
        </p:spPr>
      </p:pic>
      <p:pic>
        <p:nvPicPr>
          <p:cNvPr id="6" name="Picture 5" descr="Qr code&#10;&#10;Description automatically generated">
            <a:extLst>
              <a:ext uri="{FF2B5EF4-FFF2-40B4-BE49-F238E27FC236}">
                <a16:creationId xmlns:a16="http://schemas.microsoft.com/office/drawing/2014/main" id="{2CD77C36-9BC0-4485-BAB5-0D4612EA0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137" y="4545139"/>
            <a:ext cx="1289304" cy="1669923"/>
          </a:xfrm>
          <a:prstGeom prst="rect">
            <a:avLst/>
          </a:prstGeom>
        </p:spPr>
      </p:pic>
    </p:spTree>
    <p:extLst>
      <p:ext uri="{BB962C8B-B14F-4D97-AF65-F5344CB8AC3E}">
        <p14:creationId xmlns:p14="http://schemas.microsoft.com/office/powerpoint/2010/main" val="1880738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244</Words>
  <Application>Microsoft Office PowerPoint</Application>
  <PresentationFormat>Widescreen</PresentationFormat>
  <Paragraphs>17</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Key Take-aways – Automotive Data</vt:lpstr>
      <vt:lpstr>China IP Exchange, LLC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China IP X-Change</dc:title>
  <dc:creator>Carney, John P</dc:creator>
  <cp:lastModifiedBy>Martha Casey</cp:lastModifiedBy>
  <cp:revision>52</cp:revision>
  <cp:lastPrinted>2019-11-21T19:42:50Z</cp:lastPrinted>
  <dcterms:created xsi:type="dcterms:W3CDTF">2018-02-27T01:13:06Z</dcterms:created>
  <dcterms:modified xsi:type="dcterms:W3CDTF">2021-03-23T17:11:59Z</dcterms:modified>
</cp:coreProperties>
</file>